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72" r:id="rId4"/>
    <p:sldId id="273" r:id="rId5"/>
    <p:sldId id="258" r:id="rId6"/>
    <p:sldId id="267" r:id="rId7"/>
    <p:sldId id="271" r:id="rId8"/>
    <p:sldId id="274" r:id="rId9"/>
    <p:sldId id="269" r:id="rId10"/>
    <p:sldId id="265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840"/>
    <p:restoredTop sz="94630"/>
  </p:normalViewPr>
  <p:slideViewPr>
    <p:cSldViewPr snapToGrid="0">
      <p:cViewPr varScale="1">
        <p:scale>
          <a:sx n="103" d="100"/>
          <a:sy n="103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Doughty" userId="8c15ba60-93dd-4973-8da3-4c4698adb99b" providerId="ADAL" clId="{482C888F-C6B7-4DF0-A358-0B62F9CC03B5}"/>
    <pc:docChg chg="delSld">
      <pc:chgData name="Martin Doughty" userId="8c15ba60-93dd-4973-8da3-4c4698adb99b" providerId="ADAL" clId="{482C888F-C6B7-4DF0-A358-0B62F9CC03B5}" dt="2026-09-18T11:40:35.774" v="0" actId="47"/>
      <pc:docMkLst>
        <pc:docMk/>
      </pc:docMkLst>
      <pc:sldChg chg="del">
        <pc:chgData name="Martin Doughty" userId="8c15ba60-93dd-4973-8da3-4c4698adb99b" providerId="ADAL" clId="{482C888F-C6B7-4DF0-A358-0B62F9CC03B5}" dt="2026-09-18T11:40:35.774" v="0" actId="47"/>
        <pc:sldMkLst>
          <pc:docMk/>
          <pc:sldMk cId="895165342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62F73-FCC2-2CBC-9F4D-65282BB4F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C3208-0035-E22C-E369-5B60299AD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FD108-4588-3E8C-4232-12FF67574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1509A-C006-9AA9-442A-C910833D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4D31D-54E5-E2D0-911B-AD577A105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7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3E0E8-51BA-1DB0-1F38-24AE4CD56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4FDD9-EA8C-0EF2-E754-28D54D276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8D687-E2C1-081D-FF9A-93ED1222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8045B-E489-276B-3697-8C1A067F2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8A631-3470-E420-25C4-05028D27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0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DA45-36FD-615D-F495-53A506565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4822B-0537-61ED-D9F5-92E5F800F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DBF99-E560-3910-0A07-2ED86969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944F-E0C6-9B0D-D4B1-18865A9EC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AAB73-3744-0208-916B-295738E2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70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A7DC-34A8-D04D-45CA-87C011654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C7756-7600-B40A-F5D5-546AB00F7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3610E-5DA8-D591-E835-03625C97B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91161-2B5F-FCB4-7711-F5E71E5E9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4298C-E580-D268-50D0-D27624E9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28970-8913-5377-FD2F-595B4634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02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203A1-D7CA-A60C-0CD0-C9163C338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73C1B-84E3-9BCB-3E86-3F8122BD6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0BD996-4968-5BD3-FA4D-A26568B75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1120B-94F0-C546-F7E1-328004627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82052D-2D71-E4F1-2001-905313AE3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F72E59-3164-3F88-5918-CEE4F6B20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12F82A-49FF-820C-1143-6FE960EC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A7F2C2-D3C2-5D8B-8737-F102A90B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1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CD99F-8410-A318-26FC-7FAA5BA7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64B99F-5249-6701-871F-1FF35F578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A10BF-188C-47EB-FEAC-1FADF514C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F56EF-112A-6427-BDE3-FF0DE968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1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B83726-A1DD-3E80-58EE-AD27B801A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DB1DE9-89C8-886A-B5D1-01A5623ED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5211F-2E75-6966-36FF-EEEF83D4C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90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8EC11-63C1-B05D-39FA-AF147F55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E8D95-FAB9-FAE5-0170-233DCE540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7C0BF-8634-5458-D39B-0B071D18A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7A6118-6DFC-179E-796D-61E9D98AE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69CB8-39BB-D04C-9A57-5699D885A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DF68F-73BE-EF61-961F-675BF795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3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684E-3AF6-A08E-5963-F7573DE49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5B1B74-C13A-5ACE-68BF-F2E8C43EB0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2AB2C-F60A-FA76-D208-46765DE0D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4E866-E3BB-DC15-4A83-93B8A3112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FC6FE-BB65-D1B4-9340-9FDE0225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C648D-FD62-F26C-E019-00763755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6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1E553-D865-5DDE-85BE-9CECD395F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2523B-F7A9-8B6A-ACC9-6316931DB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F6947-5767-799D-805E-0A485501D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EA51C-98D8-200C-EFE8-3A46A0573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2CD0B-5330-72F0-0A2B-3332268B2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65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26E4B3-4693-A00F-91A0-1A5A6CC1DB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82F0F9-9550-4EEC-0045-CB35415BF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CF230-ABCB-B47B-B7B1-32003657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36F8B-2F34-9A54-5107-1E0D856F6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05262-0547-4414-002A-70FA29F16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6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C9E17-F6EA-ECA6-02B2-B8D98DC97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E32E6-6E83-F262-A5D6-E4EFF4E96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7C2AB-5CA9-5310-439C-AA945A45E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28509B-BD69-D14B-9E70-BB7D1C5408B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648B4-6A09-6559-6D11-375F8CBD5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82EFC-C35E-7543-93AE-034AC5B88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807194-6042-C34C-8133-5E7C8E385FF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3178C7-BCAE-345B-B7BF-A2B09580F5D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612775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800">
                <a:solidFill>
                  <a:srgbClr val="008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Aviva: Public</a:t>
            </a:r>
          </a:p>
        </p:txBody>
      </p:sp>
    </p:spTree>
    <p:extLst>
      <p:ext uri="{BB962C8B-B14F-4D97-AF65-F5344CB8AC3E}">
        <p14:creationId xmlns:p14="http://schemas.microsoft.com/office/powerpoint/2010/main" val="263862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972EF9-758A-4972-19DB-35ECAC35B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1"/>
            <a:ext cx="4747280" cy="3098061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When Life Insurance Gets Interesting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4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3E1ED303-E928-001B-73F9-0D715EE06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559" y="2188865"/>
            <a:ext cx="3737164" cy="249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51CF78-93F9-D6EC-C72F-DD2D99B53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Advisers need our help!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5EA8A74-5844-98A3-449F-149CCCBC7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Some HNW advisers employ underwriters</a:t>
            </a:r>
          </a:p>
          <a:p>
            <a:r>
              <a:rPr lang="en-US" sz="2200" dirty="0"/>
              <a:t>Some advisers use pre-sales tools and helplines</a:t>
            </a:r>
          </a:p>
          <a:p>
            <a:r>
              <a:rPr lang="en-US" sz="2200" dirty="0"/>
              <a:t>Some advisers signpost to others</a:t>
            </a:r>
          </a:p>
          <a:p>
            <a:r>
              <a:rPr lang="en-US" sz="2200" dirty="0"/>
              <a:t>Some advisers get more coffee</a:t>
            </a:r>
          </a:p>
          <a:p>
            <a:r>
              <a:rPr lang="en-US" sz="2200" dirty="0"/>
              <a:t>Some advisers go online…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006B12-2D38-82ED-9CC1-916CFC0F9A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98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5024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5B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61D0CE-6C6A-7DD0-A334-F9FA6B993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689102"/>
            <a:ext cx="10905066" cy="547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0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65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3737A1-AA1C-BB44-9D80-2620036622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0759" y="643467"/>
            <a:ext cx="917048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70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65908D-F403-00D3-44D6-859E9F597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US" dirty="0"/>
              <a:t>An underwriter in a pocket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A3D0EF2-4DE9-FF5C-C065-899D7107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Reducing adviser fears</a:t>
            </a:r>
          </a:p>
          <a:p>
            <a:r>
              <a:rPr lang="en-US" dirty="0"/>
              <a:t>Giving accurate information on likely outcomes</a:t>
            </a:r>
          </a:p>
          <a:p>
            <a:r>
              <a:rPr lang="en-US" dirty="0"/>
              <a:t>Enabling quick answers at points of uncertainty</a:t>
            </a:r>
          </a:p>
          <a:p>
            <a:r>
              <a:rPr lang="en-US" dirty="0"/>
              <a:t>Providing general market information for all questions</a:t>
            </a:r>
          </a:p>
          <a:p>
            <a:r>
              <a:rPr lang="en-US" dirty="0"/>
              <a:t>Supplying insurer specific information for BMI and NMLs today</a:t>
            </a:r>
          </a:p>
          <a:p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C57966-9B40-8B7E-2801-7FAA0E56DA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5746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3" name="Arc 22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Content Placeholder 4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06CB2402-D26C-F6A9-37CB-9EF41E2EF4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47" r="12057" b="4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842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C8DE48-D745-5C38-2A7F-29531D877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How do we do it?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8B8F0-6459-797A-C9C3-BFD2AC89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1700" dirty="0"/>
              <a:t>Prompts, sweat, blood, trial and error</a:t>
            </a:r>
          </a:p>
          <a:p>
            <a:r>
              <a:rPr lang="en-US" sz="1700" dirty="0"/>
              <a:t>Combination of Retrieval Augmented Generation and guided sources</a:t>
            </a:r>
          </a:p>
          <a:p>
            <a:pPr lvl="1"/>
            <a:r>
              <a:rPr lang="en-US" sz="1700" dirty="0"/>
              <a:t>Providing some fixed, structured information</a:t>
            </a:r>
          </a:p>
          <a:p>
            <a:pPr lvl="1"/>
            <a:r>
              <a:rPr lang="en-US" sz="1700" dirty="0"/>
              <a:t>Pointing to approved websites</a:t>
            </a:r>
          </a:p>
          <a:p>
            <a:pPr lvl="1"/>
            <a:r>
              <a:rPr lang="en-US" sz="1700" dirty="0" err="1"/>
              <a:t>Focussing</a:t>
            </a:r>
            <a:r>
              <a:rPr lang="en-US" sz="1700" dirty="0"/>
              <a:t> on UK information</a:t>
            </a:r>
          </a:p>
          <a:p>
            <a:pPr lvl="1"/>
            <a:r>
              <a:rPr lang="en-US" sz="1700" dirty="0"/>
              <a:t>Reducing influence marketing materials can have</a:t>
            </a:r>
          </a:p>
          <a:p>
            <a:r>
              <a:rPr lang="en-US" sz="1700" dirty="0"/>
              <a:t>Restricting scope of answers that can be given</a:t>
            </a:r>
          </a:p>
          <a:p>
            <a:pPr lvl="1"/>
            <a:r>
              <a:rPr lang="en-US" sz="1700" dirty="0"/>
              <a:t>At present no opinions on which insurer is “best”</a:t>
            </a:r>
          </a:p>
          <a:p>
            <a:pPr lvl="1"/>
            <a:r>
              <a:rPr lang="en-US" sz="1700" dirty="0"/>
              <a:t>Only protection insurance questions answered</a:t>
            </a:r>
          </a:p>
          <a:p>
            <a:pPr lvl="1"/>
            <a:endParaRPr lang="en-US" sz="1700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18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8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AB67B2-8765-4B61-72A0-787A65F04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6299"/>
          <a:stretch>
            <a:fillRect/>
          </a:stretch>
        </p:blipFill>
        <p:spPr>
          <a:xfrm>
            <a:off x="1141251" y="643467"/>
            <a:ext cx="990949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16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5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92E709-60D2-0BE2-FF51-1AF8271AF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4677" y="643467"/>
            <a:ext cx="940264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38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946D-284F-B46D-8281-CCEDB2671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en-US" sz="3200"/>
              <a:t>Coming soon (from someone in this room or outside?)</a:t>
            </a:r>
          </a:p>
        </p:txBody>
      </p:sp>
      <p:pic>
        <p:nvPicPr>
          <p:cNvPr id="13" name="Picture 12" descr="Piles of paperwork">
            <a:extLst>
              <a:ext uri="{FF2B5EF4-FFF2-40B4-BE49-F238E27FC236}">
                <a16:creationId xmlns:a16="http://schemas.microsoft.com/office/drawing/2014/main" id="{8C79932F-81F7-1FC7-6EF4-AD7D777A6F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81" r="19285"/>
          <a:stretch>
            <a:fillRect/>
          </a:stretch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FF17C56-5318-3925-E8BB-50BDA3741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/>
          </a:bodyPr>
          <a:lstStyle/>
          <a:p>
            <a:r>
              <a:rPr lang="en-US" sz="2000" dirty="0"/>
              <a:t>Advisers / networks using decisions received from insurers  to predict future outcomes</a:t>
            </a:r>
          </a:p>
          <a:p>
            <a:r>
              <a:rPr lang="en-US" sz="2000" dirty="0"/>
              <a:t>Upload your GP records / specialist letters and get immediate pre-sales indication</a:t>
            </a:r>
          </a:p>
          <a:p>
            <a:r>
              <a:rPr lang="en-US" sz="2000" dirty="0"/>
              <a:t>Upload your GP records / specialist letters and pre-fill parts of application form</a:t>
            </a:r>
          </a:p>
          <a:p>
            <a:r>
              <a:rPr lang="en-US" sz="2000" dirty="0"/>
              <a:t>Upload your GP records and ask any outstanding information in natural way to complete application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34336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97221-2304-3E25-C886-EE980340A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E59542-58EB-DAE3-4512-ED204E75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 dirty="0"/>
              <a:t>What you can do to help yourselves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681D5C-C52B-456C-85F1-24935D6E4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n-US" sz="2200" dirty="0"/>
              <a:t>Have a play, and a look at what there already is out there</a:t>
            </a:r>
          </a:p>
          <a:p>
            <a:r>
              <a:rPr lang="en-US" sz="2200" dirty="0"/>
              <a:t>Get your BDMs to ask advisers what tools they currently use and how they use them</a:t>
            </a:r>
          </a:p>
          <a:p>
            <a:r>
              <a:rPr lang="en-US" sz="2200" dirty="0"/>
              <a:t>Consider what you make available on the web to perform as you wish in these responses</a:t>
            </a:r>
          </a:p>
          <a:p>
            <a:r>
              <a:rPr lang="en-US" sz="2200" dirty="0"/>
              <a:t>Think about the operational risk issues of more research being done away from your understanding and monitoring</a:t>
            </a:r>
          </a:p>
          <a:p>
            <a:endParaRPr lang="en-US" sz="22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4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95C26D2A-33E0-1078-EEF3-B741085B3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184" y="1845086"/>
            <a:ext cx="3781051" cy="2523850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28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4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239C7DFE-2DE6-D568-2B3A-7CF202D078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9" r="4043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504D52-B3BD-A4AC-FFE2-F72096B9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What you could do to help us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40A7B5-28E5-876E-6380-9CCC547F0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 dirty="0"/>
              <a:t>Try ISLA and let us know what you think</a:t>
            </a:r>
          </a:p>
          <a:p>
            <a:r>
              <a:rPr lang="en-US" sz="2000" dirty="0"/>
              <a:t>Point us towards underwriting information that you are happy to share with all advisers</a:t>
            </a:r>
          </a:p>
          <a:p>
            <a:r>
              <a:rPr lang="en-US" sz="2000" dirty="0"/>
              <a:t>Talk with us about ways you could share more information to help get more interesting lives insured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05114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7719a5e-ff05-4a37-b187-c6fda98d4d79}" enabled="1" method="Privileged" siteId="{42d0d02d-6286-465e-999b-31006231efb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5642</TotalTime>
  <Words>321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When Life Insurance Gets Interesting</vt:lpstr>
      <vt:lpstr>Advisers need our help!</vt:lpstr>
      <vt:lpstr>PowerPoint Presentation</vt:lpstr>
      <vt:lpstr>PowerPoint Presentation</vt:lpstr>
      <vt:lpstr>An underwriter in a pocket</vt:lpstr>
      <vt:lpstr>How do we do it?</vt:lpstr>
      <vt:lpstr>PowerPoint Presentation</vt:lpstr>
      <vt:lpstr>PowerPoint Presentation</vt:lpstr>
      <vt:lpstr>Coming soon (from someone in this room or outside?)</vt:lpstr>
      <vt:lpstr>What you can do to help yourselves</vt:lpstr>
      <vt:lpstr>What you could do to help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Wibberley</dc:creator>
  <cp:lastModifiedBy>Martin Doughty</cp:lastModifiedBy>
  <cp:revision>5</cp:revision>
  <dcterms:created xsi:type="dcterms:W3CDTF">2026-04-12T07:49:26Z</dcterms:created>
  <dcterms:modified xsi:type="dcterms:W3CDTF">2026-09-18T11:40:44Z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Aviva: Public</vt:lpwstr>
  </property>
</Properties>
</file>